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3"/>
  </p:notesMasterIdLst>
  <p:sldIdLst>
    <p:sldId id="291" r:id="rId2"/>
    <p:sldId id="314" r:id="rId3"/>
    <p:sldId id="325" r:id="rId4"/>
    <p:sldId id="336" r:id="rId5"/>
    <p:sldId id="339" r:id="rId6"/>
    <p:sldId id="344" r:id="rId7"/>
    <p:sldId id="343" r:id="rId8"/>
    <p:sldId id="345" r:id="rId9"/>
    <p:sldId id="348" r:id="rId10"/>
    <p:sldId id="347" r:id="rId11"/>
    <p:sldId id="346" r:id="rId1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116" d="100"/>
          <a:sy n="116" d="100"/>
        </p:scale>
        <p:origin x="490" y="77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25.01.2023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25.01.2023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25.01.2023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1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2.mp4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1419622"/>
            <a:ext cx="8604448" cy="1200292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3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Единый государственный </a:t>
            </a:r>
          </a:p>
          <a:p>
            <a:pPr lvl="0" algn="ctr" defTabSz="685749">
              <a:defRPr/>
            </a:pPr>
            <a:r>
              <a:rPr lang="ru-RU" sz="3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экзамен  2023</a:t>
            </a:r>
            <a:endParaRPr lang="ru-RU" sz="36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6488" y="51471"/>
            <a:ext cx="1414833" cy="79208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64088" y="3225976"/>
            <a:ext cx="3484359" cy="14160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Р.Г.Музипов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аместитель министра образования и науки Республики Татарстан -руководитель  департамента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надзора и контроля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сфере образования </a:t>
            </a:r>
          </a:p>
        </p:txBody>
      </p:sp>
    </p:spTree>
    <p:extLst>
      <p:ext uri="{BB962C8B-B14F-4D97-AF65-F5344CB8AC3E}">
        <p14:creationId xmlns:p14="http://schemas.microsoft.com/office/powerpoint/2010/main" val="2261218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C038F-7B31-47F3-B0C4-EC9148E50AB7}" type="slidenum">
              <a:rPr lang="ru-RU" smtClean="0"/>
              <a:t>10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51569"/>
            <a:ext cx="76328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проведения государственной итоговой аттестации по образовательным программам среднего общего образования</a:t>
            </a:r>
          </a:p>
          <a:p>
            <a:pPr algn="ctr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(Приказ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и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Рособрнадзора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07.11.2018 № 190/1512)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33650"/>
              </p:ext>
            </p:extLst>
          </p:nvPr>
        </p:nvGraphicFramePr>
        <p:xfrm>
          <a:off x="1187624" y="1131590"/>
          <a:ext cx="7138515" cy="3728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37557">
                  <a:extLst>
                    <a:ext uri="{9D8B030D-6E8A-4147-A177-3AD203B41FA5}">
                      <a16:colId xmlns:a16="http://schemas.microsoft.com/office/drawing/2014/main" val="450258488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795382490"/>
                    </a:ext>
                  </a:extLst>
                </a:gridCol>
                <a:gridCol w="1752686">
                  <a:extLst>
                    <a:ext uri="{9D8B030D-6E8A-4147-A177-3AD203B41FA5}">
                      <a16:colId xmlns:a16="http://schemas.microsoft.com/office/drawing/2014/main" val="3062017808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Ситуации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 Порядка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81182279"/>
                  </a:ext>
                </a:extLst>
              </a:tr>
              <a:tr h="9891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случае обнаружения брака или некомплектности экзаменационных материалов у участника экзамена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организаторы выдают данному участнику экзамена новый комплект экзаменационных материалов 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абзац 6 пункт 63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48648782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случае нехватки места в бланках для ответов на задания с развернутым ответом участника экзамена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просьбе участника экзамена организаторы выдают ему дополнительный бланк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абзац 8 пункт 63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23709314"/>
                  </a:ext>
                </a:extLst>
              </a:tr>
              <a:tr h="13712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 экзамена по состоянию здоровья или другим объективным причинам не может завершить выполнение экзаменационной работы, то он досрочно покидает аудиторию</a:t>
                      </a:r>
                      <a:endParaRPr lang="ru-RU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организатор 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ставит в бланке регистрации участника экзамена соответствующую отметку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абзац 2 пункт 66</a:t>
                      </a:r>
                      <a:endParaRPr lang="ru-RU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89177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284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20CB5B-945D-4005-B8F0-8FADC77B07C3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26628" name="Прямоугольник 2"/>
          <p:cNvSpPr>
            <a:spLocks noChangeArrowheads="1"/>
          </p:cNvSpPr>
          <p:nvPr/>
        </p:nvSpPr>
        <p:spPr bwMode="auto">
          <a:xfrm>
            <a:off x="617538" y="52388"/>
            <a:ext cx="813092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Информационная </a:t>
            </a: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безопасность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выпускник </a:t>
            </a:r>
            <a:r>
              <a:rPr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Приволжского района г.Казань), 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обществознание (годовая оценка по предмету – 4)</a:t>
            </a:r>
            <a:endParaRPr lang="ru-RU" altLang="ru-RU" sz="1800" dirty="0">
              <a:solidFill>
                <a:srgbClr val="C00000"/>
              </a:solidFill>
            </a:endParaRPr>
          </a:p>
        </p:txBody>
      </p:sp>
      <p:pic>
        <p:nvPicPr>
          <p:cNvPr id="4" name="о водяных знаках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7544" y="1275606"/>
            <a:ext cx="3960439" cy="2448271"/>
          </a:xfrm>
          <a:prstGeom prst="rect">
            <a:avLst/>
          </a:prstGeom>
        </p:spPr>
      </p:pic>
      <p:pic>
        <p:nvPicPr>
          <p:cNvPr id="6" name="утечка за респект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16016" y="1367646"/>
            <a:ext cx="4369453" cy="242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55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681" t="1836" r="3414" b="1"/>
          <a:stretch/>
        </p:blipFill>
        <p:spPr>
          <a:xfrm>
            <a:off x="539552" y="77092"/>
            <a:ext cx="3528392" cy="48964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944" y="987574"/>
            <a:ext cx="5051540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6227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2400954"/>
              </p:ext>
            </p:extLst>
          </p:nvPr>
        </p:nvGraphicFramePr>
        <p:xfrm>
          <a:off x="683568" y="339502"/>
          <a:ext cx="5616624" cy="46085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val="2942797754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295271221"/>
                    </a:ext>
                  </a:extLst>
                </a:gridCol>
              </a:tblGrid>
              <a:tr h="3554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Предметы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Продолжительность ЕГЭ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36" marR="56636" marT="0" marB="0" anchor="ctr"/>
                </a:tc>
                <a:extLst>
                  <a:ext uri="{0D108BD9-81ED-4DB2-BD59-A6C34878D82A}">
                    <a16:rowId xmlns:a16="http://schemas.microsoft.com/office/drawing/2014/main" val="357403080"/>
                  </a:ext>
                </a:extLst>
              </a:tr>
              <a:tr h="10162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математика профильного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физика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литература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КЕГЭ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биология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 часа 55 минут (235 минут)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36" marR="56636" marT="0" marB="0" anchor="ctr"/>
                </a:tc>
                <a:extLst>
                  <a:ext uri="{0D108BD9-81ED-4DB2-BD59-A6C34878D82A}">
                    <a16:rowId xmlns:a16="http://schemas.microsoft.com/office/drawing/2014/main" val="2410193396"/>
                  </a:ext>
                </a:extLst>
              </a:tr>
              <a:tr h="8109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русский язык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химия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обществознание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история </a:t>
                      </a: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</a:rPr>
                        <a:t>(в 2022 году было 3 часа)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 часа 30 минут (210 минут)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36" marR="56636" marT="0" marB="0" anchor="ctr"/>
                </a:tc>
                <a:extLst>
                  <a:ext uri="{0D108BD9-81ED-4DB2-BD59-A6C34878D82A}">
                    <a16:rowId xmlns:a16="http://schemas.microsoft.com/office/drawing/2014/main" val="670114397"/>
                  </a:ext>
                </a:extLst>
              </a:tr>
              <a:tr h="7728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иностранные языки (английский, французский, немецкий, испанский) (за исключением раздела "Говорение")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 часа 10 минут (190 минут)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36" marR="56636" marT="0" marB="0" anchor="ctr"/>
                </a:tc>
                <a:extLst>
                  <a:ext uri="{0D108BD9-81ED-4DB2-BD59-A6C34878D82A}">
                    <a16:rowId xmlns:a16="http://schemas.microsoft.com/office/drawing/2014/main" val="621144960"/>
                  </a:ext>
                </a:extLst>
              </a:tr>
              <a:tr h="8109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математика базового уровня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география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китайский язык (за исключением раздела "Говорение")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 часа (180 минут)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36" marR="56636" marT="0" marB="0" anchor="ctr"/>
                </a:tc>
                <a:extLst>
                  <a:ext uri="{0D108BD9-81ED-4DB2-BD59-A6C34878D82A}">
                    <a16:rowId xmlns:a16="http://schemas.microsoft.com/office/drawing/2014/main" val="4087987479"/>
                  </a:ext>
                </a:extLst>
              </a:tr>
              <a:tr h="6056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иностранные языки (английский, французский, немецкий, испанский) (раздел "Говорение")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17 минут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36" marR="56636" marT="0" marB="0" anchor="ctr"/>
                </a:tc>
                <a:extLst>
                  <a:ext uri="{0D108BD9-81ED-4DB2-BD59-A6C34878D82A}">
                    <a16:rowId xmlns:a16="http://schemas.microsoft.com/office/drawing/2014/main" val="4271579741"/>
                  </a:ext>
                </a:extLst>
              </a:tr>
              <a:tr h="236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китайский язык (раздел "Говорение")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 минут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36" marR="56636" marT="0" marB="0" anchor="ctr"/>
                </a:tc>
                <a:extLst>
                  <a:ext uri="{0D108BD9-81ED-4DB2-BD59-A6C34878D82A}">
                    <a16:rowId xmlns:a16="http://schemas.microsoft.com/office/drawing/2014/main" val="3860457552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588224" y="1635646"/>
            <a:ext cx="23042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участников с ОВЗ, детей-инвалидов,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инвалидов: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1,5 ч.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+ 30 мин. (иностранный язык раздел «Говорение»)</a:t>
            </a:r>
          </a:p>
        </p:txBody>
      </p:sp>
    </p:spTree>
    <p:extLst>
      <p:ext uri="{BB962C8B-B14F-4D97-AF65-F5344CB8AC3E}">
        <p14:creationId xmlns:p14="http://schemas.microsoft.com/office/powerpoint/2010/main" val="28849264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83518"/>
            <a:ext cx="7205277" cy="4132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47023" y="4636285"/>
            <a:ext cx="6801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https://fipi.ru/ege/videokonsultatsii-razrabotchikov-kim-yege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360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C038F-7B31-47F3-B0C4-EC9148E50AB7}" type="slidenum">
              <a:rPr lang="ru-RU" smtClean="0"/>
              <a:t>5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954" t="9748"/>
          <a:stretch/>
        </p:blipFill>
        <p:spPr>
          <a:xfrm>
            <a:off x="839118" y="843558"/>
            <a:ext cx="7943179" cy="381642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43808" y="225429"/>
            <a:ext cx="33843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Разрешенные средства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ЕГЭ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64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C038F-7B31-47F3-B0C4-EC9148E50AB7}" type="slidenum">
              <a:rPr lang="ru-RU" smtClean="0"/>
              <a:t>6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" t="3922" r="3449" b="13199"/>
          <a:stretch/>
        </p:blipFill>
        <p:spPr>
          <a:xfrm>
            <a:off x="1691680" y="-14632"/>
            <a:ext cx="6192688" cy="515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42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C038F-7B31-47F3-B0C4-EC9148E50AB7}" type="slidenum">
              <a:rPr lang="ru-RU" smtClean="0"/>
              <a:t>7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9481"/>
          <a:stretch/>
        </p:blipFill>
        <p:spPr>
          <a:xfrm>
            <a:off x="1115616" y="411510"/>
            <a:ext cx="7757403" cy="441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12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C038F-7B31-47F3-B0C4-EC9148E50AB7}" type="slidenum">
              <a:rPr lang="ru-RU" smtClean="0"/>
              <a:t>8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338" y="0"/>
            <a:ext cx="2576682" cy="36917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2720" y="231450"/>
            <a:ext cx="2229103" cy="32198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1369" y="394832"/>
            <a:ext cx="2106742" cy="3207162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 rotWithShape="1">
          <a:blip r:embed="rId5"/>
          <a:srcRect l="46820" t="22805" r="28295" b="13113"/>
          <a:stretch/>
        </p:blipFill>
        <p:spPr bwMode="auto">
          <a:xfrm>
            <a:off x="6946373" y="537436"/>
            <a:ext cx="2160240" cy="32109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b="13342"/>
          <a:stretch/>
        </p:blipFill>
        <p:spPr>
          <a:xfrm>
            <a:off x="625322" y="3461181"/>
            <a:ext cx="3407844" cy="165618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391035" y="3765376"/>
            <a:ext cx="446449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ВАЖНО!!!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бланки ЕГЭ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односторонними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Записи на оборотной стороне бланков, черновиках и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КИМ не обрабатываются и не проверяются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(п.76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 проведения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ГИА)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83968" y="3728508"/>
            <a:ext cx="4320480" cy="12915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82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C038F-7B31-47F3-B0C4-EC9148E50AB7}" type="slidenum">
              <a:rPr lang="ru-RU" smtClean="0"/>
              <a:t>9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2042" b="5385"/>
          <a:stretch/>
        </p:blipFill>
        <p:spPr>
          <a:xfrm>
            <a:off x="683923" y="1203598"/>
            <a:ext cx="5760640" cy="345638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641976" y="1337987"/>
            <a:ext cx="23042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Каждому участнику экзамена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предоставляется автоматизированное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рабочее место без выхода в сеть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"Интернет" с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установленным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специализированным ПО "Станция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КЕГЭ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",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набором стандартного ПО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(текстовые редакторы,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редакторы электронных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таблиц,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языки программирования: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алгоритмический язык, C#, C++,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Pascal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Java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7544" y="147485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КЕГЭ./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Предоставляемое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участнику экзамена стандартное ПО должно быть ему знакомо, т.е. решать экзаменационные задания он должен в тех программах, которые изучались в рамках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«Информатика»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образовательной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2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3104</TotalTime>
  <Words>415</Words>
  <Application>Microsoft Office PowerPoint</Application>
  <PresentationFormat>Экран (16:9)</PresentationFormat>
  <Paragraphs>74</Paragraphs>
  <Slides>11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Пользователь Windows</cp:lastModifiedBy>
  <cp:revision>432</cp:revision>
  <cp:lastPrinted>2018-12-04T08:12:14Z</cp:lastPrinted>
  <dcterms:created xsi:type="dcterms:W3CDTF">2015-10-13T08:15:21Z</dcterms:created>
  <dcterms:modified xsi:type="dcterms:W3CDTF">2023-01-25T11:41:52Z</dcterms:modified>
</cp:coreProperties>
</file>